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27" r:id="rId3"/>
    <p:sldId id="326" r:id="rId4"/>
    <p:sldId id="328" r:id="rId5"/>
    <p:sldId id="330" r:id="rId6"/>
    <p:sldId id="329" r:id="rId7"/>
    <p:sldId id="331" r:id="rId8"/>
    <p:sldId id="332" r:id="rId9"/>
    <p:sldId id="333" r:id="rId10"/>
    <p:sldId id="334" r:id="rId11"/>
    <p:sldId id="335" r:id="rId12"/>
    <p:sldId id="336" r:id="rId13"/>
    <p:sldId id="338" r:id="rId14"/>
    <p:sldId id="337" r:id="rId15"/>
    <p:sldId id="340" r:id="rId16"/>
    <p:sldId id="339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50" r:id="rId26"/>
    <p:sldId id="349" r:id="rId27"/>
    <p:sldId id="352" r:id="rId28"/>
    <p:sldId id="351" r:id="rId29"/>
    <p:sldId id="358" r:id="rId30"/>
    <p:sldId id="353" r:id="rId31"/>
    <p:sldId id="354" r:id="rId32"/>
    <p:sldId id="355" r:id="rId33"/>
    <p:sldId id="357" r:id="rId34"/>
    <p:sldId id="356" r:id="rId35"/>
    <p:sldId id="325" r:id="rId36"/>
    <p:sldId id="301" r:id="rId37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khar singh" initials="Ss" lastIdx="2" clrIdx="0">
    <p:extLst>
      <p:ext uri="{19B8F6BF-5375-455C-9EA6-DF929625EA0E}">
        <p15:presenceInfo xmlns:p15="http://schemas.microsoft.com/office/powerpoint/2012/main" userId="c9d33d22e968a2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9" autoAdjust="0"/>
  </p:normalViewPr>
  <p:slideViewPr>
    <p:cSldViewPr>
      <p:cViewPr varScale="1">
        <p:scale>
          <a:sx n="105" d="100"/>
          <a:sy n="105" d="100"/>
        </p:scale>
        <p:origin x="1548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62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D6149-F860-46EB-888F-B7F54A879ACB}" type="datetimeFigureOut">
              <a:rPr lang="en-US" smtClean="0"/>
              <a:pPr/>
              <a:t>04-Dec-20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51A9C-BC3B-4640-9559-50261E7C82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1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DE4C5-FD42-43C3-A107-FC2F226E7727}" type="datetimeFigureOut">
              <a:rPr lang="en-US" smtClean="0"/>
              <a:pPr/>
              <a:t>04-Dec-20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B528B-B34F-4B88-8010-3B17FC4A4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0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746125"/>
            <a:ext cx="5383213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sake of simplicity we’ll only look into Detection and Regression based models, there are many other methods as we discussed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B528B-B34F-4B88-8010-3B17FC4A462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5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is like a conv layer is responsible to predict an exact number where the joint will be, while in heatmap representation, each of the conv layer is responsible to predict a probability of the joint in the image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B528B-B34F-4B88-8010-3B17FC4A46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9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LM Roman 10" panose="000005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M Roman 10" panose="00000500000000000000" pitchFamily="50" charset="0"/>
              </a:defRPr>
            </a:lvl1pPr>
            <a:lvl2pPr>
              <a:defRPr>
                <a:latin typeface="LM Roman 10" panose="00000500000000000000" pitchFamily="50" charset="0"/>
              </a:defRPr>
            </a:lvl2pPr>
            <a:lvl3pPr>
              <a:defRPr>
                <a:latin typeface="LM Roman 10" panose="00000500000000000000" pitchFamily="50" charset="0"/>
              </a:defRPr>
            </a:lvl3pPr>
            <a:lvl4pPr>
              <a:defRPr>
                <a:latin typeface="LM Roman 10" panose="00000500000000000000" pitchFamily="50" charset="0"/>
              </a:defRPr>
            </a:lvl4pPr>
            <a:lvl5pPr>
              <a:defRPr>
                <a:latin typeface="LM Roman 10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81E18827-50A3-47FD-B052-056CCE2BA648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M Roman 10" panose="00000500000000000000" pitchFamily="50" charset="0"/>
              </a:defRPr>
            </a:lvl1pPr>
            <a:lvl2pPr>
              <a:defRPr>
                <a:latin typeface="LM Roman 10" panose="00000500000000000000" pitchFamily="50" charset="0"/>
              </a:defRPr>
            </a:lvl2pPr>
            <a:lvl3pPr>
              <a:defRPr>
                <a:latin typeface="LM Roman 10" panose="00000500000000000000" pitchFamily="50" charset="0"/>
              </a:defRPr>
            </a:lvl3pPr>
            <a:lvl4pPr>
              <a:defRPr>
                <a:latin typeface="LM Roman 10" panose="00000500000000000000" pitchFamily="50" charset="0"/>
              </a:defRPr>
            </a:lvl4pPr>
            <a:lvl5pPr>
              <a:defRPr>
                <a:latin typeface="LM Roman 10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66142703-080D-431C-9210-448AAAFC7019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  <a:lvl2pPr>
              <a:defRPr>
                <a:latin typeface="LM Roman 10" panose="00000500000000000000" pitchFamily="50" charset="0"/>
              </a:defRPr>
            </a:lvl2pPr>
            <a:lvl3pPr>
              <a:defRPr>
                <a:latin typeface="LM Roman 10" panose="00000500000000000000" pitchFamily="50" charset="0"/>
              </a:defRPr>
            </a:lvl3pPr>
            <a:lvl4pPr>
              <a:defRPr>
                <a:latin typeface="LM Roman 10" panose="00000500000000000000" pitchFamily="50" charset="0"/>
              </a:defRPr>
            </a:lvl4pPr>
            <a:lvl5pPr>
              <a:defRPr>
                <a:latin typeface="LM Roman 10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55E837F8-EB33-4E02-A530-F97B6BB9F42E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LM Roman 10" panose="00000500000000000000" pitchFamily="50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12F7C6BA-89E0-46D9-AF87-BEF8C6E8A245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M Roman 10" panose="00000500000000000000" pitchFamily="50" charset="0"/>
              </a:defRPr>
            </a:lvl1pPr>
            <a:lvl2pPr>
              <a:defRPr sz="2400">
                <a:latin typeface="LM Roman 10" panose="00000500000000000000" pitchFamily="50" charset="0"/>
              </a:defRPr>
            </a:lvl2pPr>
            <a:lvl3pPr>
              <a:defRPr sz="2000">
                <a:latin typeface="LM Roman 10" panose="00000500000000000000" pitchFamily="50" charset="0"/>
              </a:defRPr>
            </a:lvl3pPr>
            <a:lvl4pPr>
              <a:defRPr sz="1800">
                <a:latin typeface="LM Roman 10" panose="00000500000000000000" pitchFamily="50" charset="0"/>
              </a:defRPr>
            </a:lvl4pPr>
            <a:lvl5pPr>
              <a:defRPr sz="1800">
                <a:latin typeface="LM Roman 10" panose="00000500000000000000" pitchFamily="50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M Roman 10" panose="00000500000000000000" pitchFamily="50" charset="0"/>
              </a:defRPr>
            </a:lvl1pPr>
            <a:lvl2pPr>
              <a:defRPr sz="2400">
                <a:latin typeface="LM Roman 10" panose="00000500000000000000" pitchFamily="50" charset="0"/>
              </a:defRPr>
            </a:lvl2pPr>
            <a:lvl3pPr>
              <a:defRPr sz="2000">
                <a:latin typeface="LM Roman 10" panose="00000500000000000000" pitchFamily="50" charset="0"/>
              </a:defRPr>
            </a:lvl3pPr>
            <a:lvl4pPr>
              <a:defRPr sz="1800">
                <a:latin typeface="LM Roman 10" panose="00000500000000000000" pitchFamily="50" charset="0"/>
              </a:defRPr>
            </a:lvl4pPr>
            <a:lvl5pPr>
              <a:defRPr sz="1800">
                <a:latin typeface="LM Roman 10" panose="00000500000000000000" pitchFamily="50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08FD1041-A4C8-4355-BE7B-136FF7B1949A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LM Roman 10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M Roman 10" panose="00000500000000000000" pitchFamily="50" charset="0"/>
              </a:defRPr>
            </a:lvl1pPr>
            <a:lvl2pPr>
              <a:defRPr sz="2000">
                <a:latin typeface="LM Roman 10" panose="00000500000000000000" pitchFamily="50" charset="0"/>
              </a:defRPr>
            </a:lvl2pPr>
            <a:lvl3pPr>
              <a:defRPr sz="1800">
                <a:latin typeface="LM Roman 10" panose="00000500000000000000" pitchFamily="50" charset="0"/>
              </a:defRPr>
            </a:lvl3pPr>
            <a:lvl4pPr>
              <a:defRPr sz="1600">
                <a:latin typeface="LM Roman 10" panose="00000500000000000000" pitchFamily="50" charset="0"/>
              </a:defRPr>
            </a:lvl4pPr>
            <a:lvl5pPr>
              <a:defRPr sz="1600">
                <a:latin typeface="LM Roman 10" panose="000005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LM Roman 10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M Roman 10" panose="00000500000000000000" pitchFamily="50" charset="0"/>
              </a:defRPr>
            </a:lvl1pPr>
            <a:lvl2pPr>
              <a:defRPr sz="2000">
                <a:latin typeface="LM Roman 10" panose="00000500000000000000" pitchFamily="50" charset="0"/>
              </a:defRPr>
            </a:lvl2pPr>
            <a:lvl3pPr>
              <a:defRPr sz="1800">
                <a:latin typeface="LM Roman 10" panose="00000500000000000000" pitchFamily="50" charset="0"/>
              </a:defRPr>
            </a:lvl3pPr>
            <a:lvl4pPr>
              <a:defRPr sz="1600">
                <a:latin typeface="LM Roman 10" panose="00000500000000000000" pitchFamily="50" charset="0"/>
              </a:defRPr>
            </a:lvl4pPr>
            <a:lvl5pPr>
              <a:defRPr sz="1600">
                <a:latin typeface="LM Roman 10" panose="000005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1A9D615E-C225-414F-9D2E-349345C695EC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ECD0D04D-971F-4E0F-A46E-E6FFB652D52C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906000" cy="1524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705600"/>
            <a:ext cx="99060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416" y="6655360"/>
            <a:ext cx="2747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©M. S. Ramaiah University of Applied Sciences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525000" y="6324600"/>
            <a:ext cx="381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505750" y="6324600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LM Roman 10" panose="00000500000000000000" pitchFamily="50" charset="0"/>
              </a:defRPr>
            </a:lvl1pPr>
            <a:lvl2pPr>
              <a:defRPr sz="2800">
                <a:latin typeface="LM Roman 10" panose="00000500000000000000" pitchFamily="50" charset="0"/>
              </a:defRPr>
            </a:lvl2pPr>
            <a:lvl3pPr>
              <a:defRPr sz="2400">
                <a:latin typeface="LM Roman 10" panose="00000500000000000000" pitchFamily="50" charset="0"/>
              </a:defRPr>
            </a:lvl3pPr>
            <a:lvl4pPr>
              <a:defRPr sz="2000">
                <a:latin typeface="LM Roman 10" panose="00000500000000000000" pitchFamily="50" charset="0"/>
              </a:defRPr>
            </a:lvl4pPr>
            <a:lvl5pPr>
              <a:defRPr sz="2000">
                <a:latin typeface="LM Roman 10" panose="000005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LM Roman 10" panose="00000500000000000000" pitchFamily="5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B5C8B040-290F-4763-95A1-D8D3A4135CA3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LM Roman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M Roman 10" panose="000005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</a:lstStyle>
          <a:p>
            <a:fld id="{C17AE36B-98A3-4826-AB3B-5EF0368DCC4D}" type="datetime1">
              <a:rPr lang="en-US" smtClean="0"/>
              <a:pPr/>
              <a:t>04-Dec-20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906000" cy="1524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705600"/>
            <a:ext cx="99060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2416" y="6655360"/>
            <a:ext cx="26821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LM Roman 10" panose="00000500000000000000" pitchFamily="50" charset="0"/>
              </a:rPr>
              <a:t>© </a:t>
            </a:r>
            <a:r>
              <a:rPr lang="en-US" sz="1050" dirty="0" err="1">
                <a:solidFill>
                  <a:schemeClr val="bg1"/>
                </a:solidFill>
                <a:latin typeface="LM Roman 10" panose="00000500000000000000" pitchFamily="50" charset="0"/>
              </a:rPr>
              <a:t>Ramaiah</a:t>
            </a:r>
            <a:r>
              <a:rPr lang="en-US" sz="1050" dirty="0">
                <a:solidFill>
                  <a:schemeClr val="bg1"/>
                </a:solidFill>
                <a:latin typeface="LM Roman 10" panose="00000500000000000000" pitchFamily="50" charset="0"/>
              </a:rPr>
              <a:t> University of Applied Sciences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525000" y="6324600"/>
            <a:ext cx="381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05750" y="6324600"/>
            <a:ext cx="516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1400" b="1" smtClean="0">
                <a:solidFill>
                  <a:schemeClr val="bg1"/>
                </a:solidFill>
                <a:latin typeface="LM Roman 10" panose="00000500000000000000" pitchFamily="50" charset="0"/>
              </a:rPr>
              <a:pPr/>
              <a:t>‹#›</a:t>
            </a:fld>
            <a:endParaRPr lang="en-US" sz="1400" b="1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pic>
        <p:nvPicPr>
          <p:cNvPr id="8" name="Picture 7" descr="Fe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883" y="171132"/>
            <a:ext cx="32348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252" y="6075927"/>
            <a:ext cx="497260" cy="5904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sorclan.tech/human-pose-estimatio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atyajit.tensorclan.tech/2020/08/pose-estimation-onnx.html" TargetMode="External"/><Relationship Id="rId2" Type="http://schemas.openxmlformats.org/officeDocument/2006/relationships/hyperlink" Target="https://doi.org/10.1007/978-0-387-31439-6_584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500198" y="991523"/>
            <a:ext cx="8905603" cy="215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altLang="en-US" sz="4400" b="1" dirty="0">
                <a:solidFill>
                  <a:srgbClr val="FF0000"/>
                </a:solidFill>
              </a:rPr>
              <a:t>Human Pose Estimation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002060"/>
                </a:solidFill>
              </a:rPr>
              <a:t>Assignment 2020</a:t>
            </a:r>
            <a:br>
              <a:rPr lang="en-US" altLang="en-US" sz="3600" b="1" dirty="0">
                <a:solidFill>
                  <a:srgbClr val="002060"/>
                </a:solidFill>
              </a:rPr>
            </a:br>
            <a:r>
              <a:rPr lang="en-US" altLang="en-US" sz="3600" b="1" dirty="0">
                <a:solidFill>
                  <a:srgbClr val="002060"/>
                </a:solidFill>
              </a:rPr>
              <a:t>Computer Vision</a:t>
            </a:r>
            <a:endParaRPr sz="4000" b="1" dirty="0">
              <a:solidFill>
                <a:srgbClr val="002060"/>
              </a:solidFill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81050" y="3713921"/>
            <a:ext cx="8343900" cy="184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002060"/>
                </a:solidFill>
                <a:latin typeface="LM Roman 10" panose="00000500000000000000" pitchFamily="50" charset="0"/>
                <a:ea typeface="Calibri"/>
                <a:cs typeface="Calibri"/>
                <a:sym typeface="Calibri"/>
              </a:rPr>
              <a:t>Name       		: Satyajit Ghana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002060"/>
                </a:solidFill>
                <a:latin typeface="LM Roman 10" panose="00000500000000000000" pitchFamily="50" charset="0"/>
                <a:ea typeface="Calibri"/>
                <a:cs typeface="Calibri"/>
                <a:sym typeface="Calibri"/>
              </a:rPr>
              <a:t>USN				: 17ETCS002159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002060"/>
                </a:solidFill>
                <a:latin typeface="LM Roman 10" panose="00000500000000000000" pitchFamily="50" charset="0"/>
                <a:cs typeface="Calibri"/>
                <a:sym typeface="Calibri"/>
              </a:rPr>
              <a:t>Course Code		: CSE308A</a:t>
            </a:r>
            <a:endParaRPr sz="1600" dirty="0">
              <a:latin typeface="LM Roman 10" panose="00000500000000000000" pitchFamily="50" charset="0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002060"/>
                </a:solidFill>
                <a:latin typeface="LM Roman 10" panose="00000500000000000000" pitchFamily="50" charset="0"/>
                <a:ea typeface="Calibri"/>
                <a:cs typeface="Calibri"/>
                <a:sym typeface="Calibri"/>
              </a:rPr>
              <a:t>Department		: Computer Science</a:t>
            </a:r>
            <a:endParaRPr sz="1600" dirty="0">
              <a:latin typeface="LM Roman 10" panose="00000500000000000000" pitchFamily="50" charset="0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LM Roman 10" panose="00000500000000000000" pitchFamily="50" charset="0"/>
                <a:ea typeface="Calibri"/>
                <a:cs typeface="Calibri"/>
                <a:sym typeface="Calibri"/>
              </a:rPr>
              <a:t>					</a:t>
            </a:r>
            <a:endParaRPr sz="1600" dirty="0">
              <a:latin typeface="LM Roman 10" panose="00000500000000000000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6C5C9-D0D0-4A8F-B9FA-BA81B182F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600" y="335452"/>
            <a:ext cx="7200800" cy="6187096"/>
          </a:xfrm>
        </p:spPr>
      </p:pic>
    </p:spTree>
    <p:extLst>
      <p:ext uri="{BB962C8B-B14F-4D97-AF65-F5344CB8AC3E}">
        <p14:creationId xmlns:p14="http://schemas.microsoft.com/office/powerpoint/2010/main" val="253844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Methods for HPE</a:t>
            </a:r>
          </a:p>
        </p:txBody>
      </p:sp>
    </p:spTree>
    <p:extLst>
      <p:ext uri="{BB962C8B-B14F-4D97-AF65-F5344CB8AC3E}">
        <p14:creationId xmlns:p14="http://schemas.microsoft.com/office/powerpoint/2010/main" val="93887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438C6-C061-4C89-B461-92603335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154562"/>
            <a:ext cx="8915400" cy="2548875"/>
          </a:xfrm>
        </p:spPr>
        <p:txBody>
          <a:bodyPr/>
          <a:lstStyle/>
          <a:p>
            <a:r>
              <a:rPr lang="en-US" dirty="0"/>
              <a:t>Generative vs Discriminative</a:t>
            </a:r>
          </a:p>
          <a:p>
            <a:r>
              <a:rPr lang="en-US" dirty="0"/>
              <a:t>Top-Down vs Bottom-Up</a:t>
            </a:r>
          </a:p>
          <a:p>
            <a:r>
              <a:rPr lang="en-US" dirty="0"/>
              <a:t>Regression vs Detection</a:t>
            </a:r>
          </a:p>
          <a:p>
            <a:r>
              <a:rPr lang="en-US" dirty="0"/>
              <a:t>One-Stage vs Multi-Stage</a:t>
            </a:r>
          </a:p>
        </p:txBody>
      </p:sp>
    </p:spTree>
    <p:extLst>
      <p:ext uri="{BB962C8B-B14F-4D97-AF65-F5344CB8AC3E}">
        <p14:creationId xmlns:p14="http://schemas.microsoft.com/office/powerpoint/2010/main" val="2483538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0110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A88FAB-D56A-4042-962E-F97BD9847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6496" y="1454657"/>
            <a:ext cx="3881636" cy="394868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MPII is the state-of-the-art benchmark for evaluation of articulated human pose estimation.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dataset includes 25K images containing over 40K people with annotated body joints.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Each image was extracted from a YouTube video and provided with preceding and annotated frames</a:t>
            </a:r>
          </a:p>
        </p:txBody>
      </p:sp>
      <p:pic>
        <p:nvPicPr>
          <p:cNvPr id="7" name="Content Placeholder 6" descr="ChaLearn Looking at People: Inpainting and Denoising Challenges |  SpringerLink">
            <a:extLst>
              <a:ext uri="{FF2B5EF4-FFF2-40B4-BE49-F238E27FC236}">
                <a16:creationId xmlns:a16="http://schemas.microsoft.com/office/drawing/2014/main" id="{DF45E55B-2334-45E9-A835-DA350D80D7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28" y="273050"/>
            <a:ext cx="4464496" cy="6167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12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Comparison of SOTA Models</a:t>
            </a:r>
          </a:p>
        </p:txBody>
      </p:sp>
    </p:spTree>
    <p:extLst>
      <p:ext uri="{BB962C8B-B14F-4D97-AF65-F5344CB8AC3E}">
        <p14:creationId xmlns:p14="http://schemas.microsoft.com/office/powerpoint/2010/main" val="86414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EB42B6C-181A-4F4A-92CA-25F5DE52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490352"/>
              </p:ext>
            </p:extLst>
          </p:nvPr>
        </p:nvGraphicFramePr>
        <p:xfrm>
          <a:off x="128464" y="1988840"/>
          <a:ext cx="9468889" cy="273596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77129">
                  <a:extLst>
                    <a:ext uri="{9D8B030D-6E8A-4147-A177-3AD203B41FA5}">
                      <a16:colId xmlns:a16="http://schemas.microsoft.com/office/drawing/2014/main" val="326082487"/>
                    </a:ext>
                  </a:extLst>
                </a:gridCol>
                <a:gridCol w="1063889">
                  <a:extLst>
                    <a:ext uri="{9D8B030D-6E8A-4147-A177-3AD203B41FA5}">
                      <a16:colId xmlns:a16="http://schemas.microsoft.com/office/drawing/2014/main" val="3216961527"/>
                    </a:ext>
                  </a:extLst>
                </a:gridCol>
                <a:gridCol w="796773">
                  <a:extLst>
                    <a:ext uri="{9D8B030D-6E8A-4147-A177-3AD203B41FA5}">
                      <a16:colId xmlns:a16="http://schemas.microsoft.com/office/drawing/2014/main" val="3471667172"/>
                    </a:ext>
                  </a:extLst>
                </a:gridCol>
                <a:gridCol w="4893159">
                  <a:extLst>
                    <a:ext uri="{9D8B030D-6E8A-4147-A177-3AD203B41FA5}">
                      <a16:colId xmlns:a16="http://schemas.microsoft.com/office/drawing/2014/main" val="3981426782"/>
                    </a:ext>
                  </a:extLst>
                </a:gridCol>
                <a:gridCol w="837939">
                  <a:extLst>
                    <a:ext uri="{9D8B030D-6E8A-4147-A177-3AD203B41FA5}">
                      <a16:colId xmlns:a16="http://schemas.microsoft.com/office/drawing/2014/main" val="1159073685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Methods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Backbone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Input size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Highlights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PCKh (%)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extLst>
                  <a:ext uri="{0D108BD9-81ED-4DB2-BD59-A6C34878D82A}">
                    <a16:rowId xmlns:a16="http://schemas.microsoft.com/office/drawing/2014/main" val="3631832938"/>
                  </a:ext>
                </a:extLst>
              </a:tr>
              <a:tr h="228512"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Regression-based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31728" marR="131728" marT="65864" marB="6586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56521"/>
                  </a:ext>
                </a:extLst>
              </a:tr>
              <a:tr h="4164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(Toshev and Szegedy, 2014)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AlexNet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220×220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Direct regression, multi-stage refinement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-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extLst>
                  <a:ext uri="{0D108BD9-81ED-4DB2-BD59-A6C34878D82A}">
                    <a16:rowId xmlns:a16="http://schemas.microsoft.com/office/drawing/2014/main" val="2554474345"/>
                  </a:ext>
                </a:extLst>
              </a:tr>
              <a:tr h="2285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(Carreira et al., 2016)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GoogleNet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224×224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Iterative error feedback refinement from initial pose.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81.3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extLst>
                  <a:ext uri="{0D108BD9-81ED-4DB2-BD59-A6C34878D82A}">
                    <a16:rowId xmlns:a16="http://schemas.microsoft.com/office/drawing/2014/main" val="1325048034"/>
                  </a:ext>
                </a:extLst>
              </a:tr>
              <a:tr h="4163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(Sun et al., 2017)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ResNet-50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224×224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Bone based representation as additional constraint, general for both 2D/3D HPE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86.4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extLst>
                  <a:ext uri="{0D108BD9-81ED-4DB2-BD59-A6C34878D82A}">
                    <a16:rowId xmlns:a16="http://schemas.microsoft.com/office/drawing/2014/main" val="2466440104"/>
                  </a:ext>
                </a:extLst>
              </a:tr>
              <a:tr h="5260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(Luvizon et al., 2017)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Inception-v4+</a:t>
                      </a:r>
                      <a:endParaRPr lang="en-US" sz="1600">
                        <a:effectLst/>
                        <a:latin typeface="LM Roman 10" panose="00000500000000000000" pitchFamily="50" charset="0"/>
                      </a:endParaRPr>
                    </a:p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>
                          <a:effectLst/>
                          <a:latin typeface="LM Roman 10" panose="00000500000000000000" pitchFamily="50" charset="0"/>
                        </a:rPr>
                        <a:t>Multi-stage architecture, proposed soft-argmax function to convert heatmaps into joint locations</a:t>
                      </a:r>
                      <a:endParaRPr lang="en-US" sz="16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 anchor="b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200" dirty="0">
                          <a:effectLst/>
                          <a:latin typeface="LM Roman 10" panose="00000500000000000000" pitchFamily="50" charset="0"/>
                        </a:rPr>
                        <a:t>91.2</a:t>
                      </a:r>
                      <a:endParaRPr lang="en-US" sz="1600" dirty="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3433" marR="105200" marT="25614" marB="23784" anchor="ctr"/>
                </a:tc>
                <a:extLst>
                  <a:ext uri="{0D108BD9-81ED-4DB2-BD59-A6C34878D82A}">
                    <a16:rowId xmlns:a16="http://schemas.microsoft.com/office/drawing/2014/main" val="127756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2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56B1B7-A76F-428A-B155-A5F856E6D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640510"/>
              </p:ext>
            </p:extLst>
          </p:nvPr>
        </p:nvGraphicFramePr>
        <p:xfrm>
          <a:off x="632520" y="188640"/>
          <a:ext cx="8784976" cy="655324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741549">
                  <a:extLst>
                    <a:ext uri="{9D8B030D-6E8A-4147-A177-3AD203B41FA5}">
                      <a16:colId xmlns:a16="http://schemas.microsoft.com/office/drawing/2014/main" val="2822674920"/>
                    </a:ext>
                  </a:extLst>
                </a:gridCol>
                <a:gridCol w="987048">
                  <a:extLst>
                    <a:ext uri="{9D8B030D-6E8A-4147-A177-3AD203B41FA5}">
                      <a16:colId xmlns:a16="http://schemas.microsoft.com/office/drawing/2014/main" val="1410706280"/>
                    </a:ext>
                  </a:extLst>
                </a:gridCol>
                <a:gridCol w="739224">
                  <a:extLst>
                    <a:ext uri="{9D8B030D-6E8A-4147-A177-3AD203B41FA5}">
                      <a16:colId xmlns:a16="http://schemas.microsoft.com/office/drawing/2014/main" val="3804696611"/>
                    </a:ext>
                  </a:extLst>
                </a:gridCol>
                <a:gridCol w="4539738">
                  <a:extLst>
                    <a:ext uri="{9D8B030D-6E8A-4147-A177-3AD203B41FA5}">
                      <a16:colId xmlns:a16="http://schemas.microsoft.com/office/drawing/2014/main" val="2418201003"/>
                    </a:ext>
                  </a:extLst>
                </a:gridCol>
                <a:gridCol w="777417">
                  <a:extLst>
                    <a:ext uri="{9D8B030D-6E8A-4147-A177-3AD203B41FA5}">
                      <a16:colId xmlns:a16="http://schemas.microsoft.com/office/drawing/2014/main" val="422648753"/>
                    </a:ext>
                  </a:extLst>
                </a:gridCol>
              </a:tblGrid>
              <a:tr h="196989"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 dirty="0">
                          <a:effectLst/>
                          <a:latin typeface="LM Roman 10" panose="00000500000000000000" pitchFamily="50" charset="0"/>
                        </a:rPr>
                        <a:t>Detection-based</a:t>
                      </a:r>
                      <a:endParaRPr lang="en-US" sz="1300" dirty="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115715" marR="115715" marT="57858" marB="5785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38657"/>
                  </a:ext>
                </a:extLst>
              </a:tr>
              <a:tr h="3620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 dirty="0">
                          <a:effectLst/>
                          <a:latin typeface="LM Roman 10" panose="00000500000000000000" pitchFamily="50" charset="0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LM Roman 10" panose="00000500000000000000" pitchFamily="50" charset="0"/>
                        </a:rPr>
                        <a:t>Tompson</a:t>
                      </a:r>
                      <a:r>
                        <a:rPr lang="en-US" sz="1000" dirty="0">
                          <a:effectLst/>
                          <a:latin typeface="LM Roman 10" panose="00000500000000000000" pitchFamily="50" charset="0"/>
                        </a:rPr>
                        <a:t> et al., 2014)</a:t>
                      </a:r>
                      <a:endParaRPr lang="en-US" sz="1300" dirty="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AlexNet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320×240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Heatmap representation, multi-scale input, MRF-like Spatial-Model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79.6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3788235408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(Yang et al., 2016)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VGG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112×112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Jointly learning DCNNs with deformable mixture of parts models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-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3298682451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(Newell et al., 2016)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Proposed stacked Hourglass architecture with intermediate supervision.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 dirty="0">
                          <a:effectLst/>
                          <a:latin typeface="LM Roman 10" panose="00000500000000000000" pitchFamily="50" charset="0"/>
                        </a:rPr>
                        <a:t>90.9</a:t>
                      </a:r>
                      <a:endParaRPr lang="en-US" sz="1300" dirty="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492596421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(Wei et al., 2016)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CPM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368×368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Proposed Convolutional Pose Machines (CPM) with intermediate input and supervision, learn spatial correlations among body parts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88.5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2926551828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(Chu et al., 2017)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Multi-resolution attention maps from multi-scale features, proposed micro hourglass residual units to increase the receptive field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91.5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1371754553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(Yang et al., 2017)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Proposed Pyramid Residual Module (PRM) learns filters for input features with different resolutions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92.0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658289100"/>
                  </a:ext>
                </a:extLst>
              </a:tr>
              <a:tr h="7419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(Chen et al., 2017)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conv-deconv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GAN, stacked conv-deconv architecture, multi-task for pose and occlusion, two discriminators for distinguishing whether the pose is ’real’ and the confidence is</a:t>
                      </a:r>
                      <a:endParaRPr lang="en-US" sz="1300">
                        <a:effectLst/>
                        <a:latin typeface="LM Roman 10" panose="00000500000000000000" pitchFamily="50" charset="0"/>
                      </a:endParaRPr>
                    </a:p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strong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91.9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1596050989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(Peng et al., 2018)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GAN, proposed augmentation network to generate data augmentations without looking for more data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91.5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2864231382"/>
                  </a:ext>
                </a:extLst>
              </a:tr>
              <a:tr h="7419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(Ke et al., 2018)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Improved Hourglass network with multi-scale intermediate supervision, multi-scale feature combination, structure-aware loss and data augmentation of</a:t>
                      </a:r>
                      <a:endParaRPr lang="en-US" sz="1300">
                        <a:effectLst/>
                        <a:latin typeface="LM Roman 10" panose="00000500000000000000" pitchFamily="50" charset="0"/>
                      </a:endParaRPr>
                    </a:p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joints masking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92.1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3450852112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(Tang et al., 2018a)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Compositional model, hierarchical representation of body parts for intermediate supervision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92.3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3236475646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(Sun et al., 2019)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HRNet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381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high-resolution representations of features across the whole network, multi-scale fusion.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92.3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1727927991"/>
                  </a:ext>
                </a:extLst>
              </a:tr>
              <a:tr h="3620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(Tang and Wu, 2019)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256×256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data-driven joint grouping, proposed part-based branching network (PBN) to learn representations specific to each part group.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92.7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795702605"/>
                  </a:ext>
                </a:extLst>
              </a:tr>
              <a:tr h="3617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(Zhihui et.al, 2019)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Hourglass-Multistage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256x256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Cascaded ResNet-50 and ResNet-101, and multi stage network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93.9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544112709"/>
                  </a:ext>
                </a:extLst>
              </a:tr>
              <a:tr h="3620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(Bruno and Andreas, 2020)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256x256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WASP Module, LSTM like architecture for videos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92.7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1297218640"/>
                  </a:ext>
                </a:extLst>
              </a:tr>
              <a:tr h="4581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(Adrian et al, 2020)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Hourglass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1397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256x256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Toward fast and accurate human pose estimation via soft-gated skip</a:t>
                      </a:r>
                      <a:endParaRPr lang="en-US" sz="1300">
                        <a:effectLst/>
                        <a:latin typeface="LM Roman 10" panose="00000500000000000000" pitchFamily="50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>
                          <a:effectLst/>
                          <a:latin typeface="LM Roman 10" panose="00000500000000000000" pitchFamily="50" charset="0"/>
                        </a:rPr>
                        <a:t>connections</a:t>
                      </a:r>
                      <a:endParaRPr lang="en-US" sz="130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tc>
                  <a:txBody>
                    <a:bodyPr/>
                    <a:lstStyle/>
                    <a:p>
                      <a:pPr marL="0" marR="508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943600" algn="r"/>
                        </a:tabLst>
                      </a:pPr>
                      <a:r>
                        <a:rPr lang="en-US" sz="1000" dirty="0">
                          <a:effectLst/>
                          <a:latin typeface="LM Roman 10" panose="00000500000000000000" pitchFamily="50" charset="0"/>
                        </a:rPr>
                        <a:t>94.1</a:t>
                      </a:r>
                      <a:endParaRPr lang="en-US" sz="1300" dirty="0">
                        <a:effectLst/>
                        <a:latin typeface="LM Roman 10" panose="00000500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94735" marR="87859" marT="21392" marB="19864"/>
                </a:tc>
                <a:extLst>
                  <a:ext uri="{0D108BD9-81ED-4DB2-BD59-A6C34878D82A}">
                    <a16:rowId xmlns:a16="http://schemas.microsoft.com/office/drawing/2014/main" val="276583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67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9ED1-3BB4-4B80-A631-DDB28DE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are the trends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AD26-18EA-4CAD-893B-46CE4B46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 more Detection-based models than Regression based models.</a:t>
            </a:r>
          </a:p>
          <a:p>
            <a:r>
              <a:rPr lang="en-US" dirty="0"/>
              <a:t>Accuracy of Detection based models is way more that Regression based.</a:t>
            </a:r>
          </a:p>
          <a:p>
            <a:r>
              <a:rPr lang="en-US" dirty="0"/>
              <a:t>Hourglass models are heavily used</a:t>
            </a:r>
          </a:p>
          <a:p>
            <a:r>
              <a:rPr lang="en-US" dirty="0" err="1"/>
              <a:t>ResNet</a:t>
            </a:r>
            <a:r>
              <a:rPr lang="en-US" dirty="0"/>
              <a:t> is preferred as the backbone architecture for most of the models</a:t>
            </a:r>
          </a:p>
        </p:txBody>
      </p:sp>
    </p:spTree>
    <p:extLst>
      <p:ext uri="{BB962C8B-B14F-4D97-AF65-F5344CB8AC3E}">
        <p14:creationId xmlns:p14="http://schemas.microsoft.com/office/powerpoint/2010/main" val="76822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E3F9-6573-4318-A25A-43EB9AFD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Detection models more popular?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587A-06D6-4777-ABD0-12E0D0F12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72816"/>
            <a:ext cx="8915400" cy="4353352"/>
          </a:xfrm>
        </p:spPr>
        <p:txBody>
          <a:bodyPr/>
          <a:lstStyle/>
          <a:p>
            <a:r>
              <a:rPr lang="en-US" dirty="0"/>
              <a:t>Direct regression learning of only one single point is a difficulty since it is a highly nonlinear problem and lacks robustness.</a:t>
            </a:r>
          </a:p>
          <a:p>
            <a:r>
              <a:rPr lang="en-US" dirty="0" err="1"/>
              <a:t>Toshev</a:t>
            </a:r>
            <a:r>
              <a:rPr lang="en-US" dirty="0"/>
              <a:t> and </a:t>
            </a:r>
            <a:r>
              <a:rPr lang="en-US" dirty="0" err="1"/>
              <a:t>Szegedy</a:t>
            </a:r>
            <a:r>
              <a:rPr lang="en-US" dirty="0"/>
              <a:t> (2014) firstly attempted to train an </a:t>
            </a:r>
            <a:r>
              <a:rPr lang="en-US" dirty="0" err="1"/>
              <a:t>AlexNet</a:t>
            </a:r>
            <a:r>
              <a:rPr lang="en-US" dirty="0"/>
              <a:t>-like network to learn join coordinated from full images in a straightforward manner without using any body model or part detectors.</a:t>
            </a:r>
          </a:p>
        </p:txBody>
      </p:sp>
    </p:spTree>
    <p:extLst>
      <p:ext uri="{BB962C8B-B14F-4D97-AF65-F5344CB8AC3E}">
        <p14:creationId xmlns:p14="http://schemas.microsoft.com/office/powerpoint/2010/main" val="410690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Introduction to HPE</a:t>
            </a:r>
          </a:p>
        </p:txBody>
      </p:sp>
    </p:spTree>
    <p:extLst>
      <p:ext uri="{BB962C8B-B14F-4D97-AF65-F5344CB8AC3E}">
        <p14:creationId xmlns:p14="http://schemas.microsoft.com/office/powerpoint/2010/main" val="3286283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66CE6-A56A-4C6E-B02E-55DF652556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05" y="2312876"/>
            <a:ext cx="9563789" cy="223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04027-2628-4F0B-89C8-AA5C02A12620}"/>
              </a:ext>
            </a:extLst>
          </p:cNvPr>
          <p:cNvSpPr txBox="1"/>
          <p:nvPr/>
        </p:nvSpPr>
        <p:spPr>
          <a:xfrm>
            <a:off x="3728863" y="47251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M Roman 10" panose="00000500000000000000" pitchFamily="50" charset="0"/>
              </a:rPr>
              <a:t>DeepPose</a:t>
            </a:r>
            <a:r>
              <a:rPr lang="en-US" dirty="0">
                <a:latin typeface="LM Roman 10" panose="00000500000000000000" pitchFamily="50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50875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2FA44-5CD2-4A40-BD68-D9D11DA8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66018"/>
            <a:ext cx="8915400" cy="4525963"/>
          </a:xfrm>
        </p:spPr>
        <p:txBody>
          <a:bodyPr/>
          <a:lstStyle/>
          <a:p>
            <a:pPr algn="just"/>
            <a:r>
              <a:rPr lang="en-US" dirty="0" err="1"/>
              <a:t>Gkioxari</a:t>
            </a:r>
            <a:r>
              <a:rPr lang="en-US" dirty="0"/>
              <a:t> et al. (2014) used a R-CNN architecture to detect a person, estimate pose, and classify action.</a:t>
            </a:r>
          </a:p>
          <a:p>
            <a:pPr algn="just"/>
            <a:r>
              <a:rPr lang="en-US" dirty="0"/>
              <a:t>Each of the joint is shown in a 2D Gaussian distribution centered at the target joint location. Since heatmap representation is more robust than coordinate representation, most of the recent research is based on heatmap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9912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B7430-F7A8-438E-A61A-0F8FCEF252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72" y="2456892"/>
            <a:ext cx="968325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65EF-6571-4541-A1CB-57B9EBC6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</a:t>
            </a:r>
            <a:r>
              <a:rPr lang="en-US" dirty="0" err="1"/>
              <a:t>HourGlass</a:t>
            </a:r>
            <a:r>
              <a:rPr lang="en-US" dirty="0"/>
              <a:t> and </a:t>
            </a:r>
            <a:r>
              <a:rPr lang="en-US" dirty="0" err="1"/>
              <a:t>ResNet</a:t>
            </a:r>
            <a:r>
              <a:rPr lang="en-US" dirty="0"/>
              <a:t> popular?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D998-3EC8-4588-92AB-B2DEA6AF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86" y="1916832"/>
            <a:ext cx="9210228" cy="4281344"/>
          </a:xfrm>
        </p:spPr>
        <p:txBody>
          <a:bodyPr/>
          <a:lstStyle/>
          <a:p>
            <a:pPr algn="just"/>
            <a:r>
              <a:rPr lang="en-US" dirty="0"/>
              <a:t>First and foremost, they are SIMPLE !</a:t>
            </a:r>
          </a:p>
          <a:p>
            <a:pPr algn="just"/>
            <a:r>
              <a:rPr lang="en-US" dirty="0"/>
              <a:t>Do not have vanishing gradient problem or gradient explosion problem</a:t>
            </a:r>
          </a:p>
          <a:p>
            <a:pPr algn="just"/>
            <a:r>
              <a:rPr lang="en-US" dirty="0"/>
              <a:t>Skip Connections preserve a lot of information !</a:t>
            </a:r>
          </a:p>
          <a:p>
            <a:pPr algn="just"/>
            <a:r>
              <a:rPr lang="en-US" dirty="0"/>
              <a:t>They make use of the input much better than other networks</a:t>
            </a:r>
          </a:p>
        </p:txBody>
      </p:sp>
    </p:spTree>
    <p:extLst>
      <p:ext uri="{BB962C8B-B14F-4D97-AF65-F5344CB8AC3E}">
        <p14:creationId xmlns:p14="http://schemas.microsoft.com/office/powerpoint/2010/main" val="244708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37EE67-ECB5-4B7B-8733-5F46D2D223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235172"/>
            <a:ext cx="5201376" cy="3801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03BC2-28B2-4917-979B-491A54C8F2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2560" y="4036177"/>
            <a:ext cx="8266834" cy="208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91814-D245-4B95-ACE9-72F7838DA0A8}"/>
              </a:ext>
            </a:extLst>
          </p:cNvPr>
          <p:cNvSpPr txBox="1"/>
          <p:nvPr/>
        </p:nvSpPr>
        <p:spPr>
          <a:xfrm>
            <a:off x="1208584" y="195332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An </a:t>
            </a:r>
            <a:r>
              <a:rPr lang="en-US" dirty="0" err="1">
                <a:latin typeface="LM Roman 10" panose="00000500000000000000" pitchFamily="50" charset="0"/>
              </a:rPr>
              <a:t>HourGlass-ResNet</a:t>
            </a:r>
            <a:r>
              <a:rPr lang="en-US" dirty="0">
                <a:latin typeface="LM Roman 10" panose="00000500000000000000" pitchFamily="50" charset="0"/>
              </a:rPr>
              <a:t>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AE337-463E-4C57-8A62-BEDCA0B7F851}"/>
              </a:ext>
            </a:extLst>
          </p:cNvPr>
          <p:cNvSpPr txBox="1"/>
          <p:nvPr/>
        </p:nvSpPr>
        <p:spPr>
          <a:xfrm>
            <a:off x="2137645" y="625349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M Roman 10" panose="00000500000000000000" pitchFamily="50" charset="0"/>
              </a:rPr>
              <a:t>Unipose</a:t>
            </a:r>
            <a:r>
              <a:rPr lang="en-US" dirty="0">
                <a:latin typeface="LM Roman 10" panose="00000500000000000000" pitchFamily="50" charset="0"/>
              </a:rPr>
              <a:t> LSTM based model for pose estimation in videos</a:t>
            </a:r>
          </a:p>
        </p:txBody>
      </p:sp>
    </p:spTree>
    <p:extLst>
      <p:ext uri="{BB962C8B-B14F-4D97-AF65-F5344CB8AC3E}">
        <p14:creationId xmlns:p14="http://schemas.microsoft.com/office/powerpoint/2010/main" val="2888918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Evaluation Metric</a:t>
            </a:r>
          </a:p>
        </p:txBody>
      </p:sp>
    </p:spTree>
    <p:extLst>
      <p:ext uri="{BB962C8B-B14F-4D97-AF65-F5344CB8AC3E}">
        <p14:creationId xmlns:p14="http://schemas.microsoft.com/office/powerpoint/2010/main" val="3518258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283E-2D09-4C06-B59F-B789A6BA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568" y="274638"/>
            <a:ext cx="10065568" cy="1143000"/>
          </a:xfrm>
        </p:spPr>
        <p:txBody>
          <a:bodyPr/>
          <a:lstStyle/>
          <a:p>
            <a:r>
              <a:rPr lang="en-US" sz="4000" dirty="0"/>
              <a:t>PCK (Percentage of Correct </a:t>
            </a:r>
            <a:r>
              <a:rPr lang="en-US" sz="4000" dirty="0" err="1"/>
              <a:t>Keypoints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0109-B3D9-4770-81D4-9DEFAC8E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44824"/>
            <a:ext cx="8915400" cy="4525963"/>
          </a:xfrm>
        </p:spPr>
        <p:txBody>
          <a:bodyPr/>
          <a:lstStyle/>
          <a:p>
            <a:r>
              <a:rPr lang="en-US" dirty="0"/>
              <a:t>A candidate body joint is considered as correct if it falls within the threshold pixels of the ground-truth joint. </a:t>
            </a:r>
          </a:p>
          <a:p>
            <a:r>
              <a:rPr lang="en-US" dirty="0"/>
              <a:t>The threshold can be a fraction of the person bounding box size, pixel radius</a:t>
            </a:r>
          </a:p>
          <a:p>
            <a:r>
              <a:rPr lang="en-US" dirty="0"/>
              <a:t>50% of the head segment length of each test image (denoted as PCKh@0.5)</a:t>
            </a:r>
          </a:p>
        </p:txBody>
      </p:sp>
    </p:spTree>
    <p:extLst>
      <p:ext uri="{BB962C8B-B14F-4D97-AF65-F5344CB8AC3E}">
        <p14:creationId xmlns:p14="http://schemas.microsoft.com/office/powerpoint/2010/main" val="145099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Example !</a:t>
            </a:r>
          </a:p>
        </p:txBody>
      </p:sp>
    </p:spTree>
    <p:extLst>
      <p:ext uri="{BB962C8B-B14F-4D97-AF65-F5344CB8AC3E}">
        <p14:creationId xmlns:p14="http://schemas.microsoft.com/office/powerpoint/2010/main" val="271460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4603-D14F-49CE-A558-AA389CED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Baselines for HPE – Microsoft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03D9-9D09-45F8-B246-64385E5C0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302018"/>
            <a:ext cx="8915400" cy="4281344"/>
          </a:xfrm>
        </p:spPr>
        <p:txBody>
          <a:bodyPr/>
          <a:lstStyle/>
          <a:p>
            <a:r>
              <a:rPr lang="en-US" dirty="0"/>
              <a:t>Proposed a simple model, i.e. a </a:t>
            </a:r>
            <a:r>
              <a:rPr lang="en-US" dirty="0" err="1"/>
              <a:t>DeConv</a:t>
            </a:r>
            <a:r>
              <a:rPr lang="en-US" dirty="0"/>
              <a:t> Head Attached to a </a:t>
            </a:r>
            <a:r>
              <a:rPr lang="en-US" dirty="0" err="1"/>
              <a:t>ResNet</a:t>
            </a:r>
            <a:r>
              <a:rPr lang="en-US" dirty="0"/>
              <a:t> backbone</a:t>
            </a:r>
          </a:p>
          <a:p>
            <a:r>
              <a:rPr lang="en-US" dirty="0"/>
              <a:t>This architecture is arguably the simples to generate heatmaps from deep and low-resolution features and also adopted in SOTA Mask R-CNN</a:t>
            </a:r>
          </a:p>
        </p:txBody>
      </p:sp>
    </p:spTree>
    <p:extLst>
      <p:ext uri="{BB962C8B-B14F-4D97-AF65-F5344CB8AC3E}">
        <p14:creationId xmlns:p14="http://schemas.microsoft.com/office/powerpoint/2010/main" val="397264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AB31B5-0CA4-4170-87F3-8FFF56AC1E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9" y="548680"/>
            <a:ext cx="819148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8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7100D-A390-403C-A970-D5C87E83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514602"/>
            <a:ext cx="8915400" cy="182879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Refers to the task of recognizing the human body landmarks (Head, Shoulder, Wrist, Hip, Knee, Ankle) from a single monocular image.</a:t>
            </a:r>
          </a:p>
        </p:txBody>
      </p:sp>
    </p:spTree>
    <p:extLst>
      <p:ext uri="{BB962C8B-B14F-4D97-AF65-F5344CB8AC3E}">
        <p14:creationId xmlns:p14="http://schemas.microsoft.com/office/powerpoint/2010/main" val="2264335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97D1-A0E8-4D0D-ABCB-299BBCE3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</a:t>
            </a:r>
          </a:p>
        </p:txBody>
      </p:sp>
      <p:pic>
        <p:nvPicPr>
          <p:cNvPr id="4" name="Content Placeholder 3" descr="yeah this me">
            <a:extLst>
              <a:ext uri="{FF2B5EF4-FFF2-40B4-BE49-F238E27FC236}">
                <a16:creationId xmlns:a16="http://schemas.microsoft.com/office/drawing/2014/main" id="{F008A148-B40C-4612-A393-C0EEA8830F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421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36C0-18AD-43AB-A5B8-F74BA4DB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Joints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58DFA7-1789-4E08-A6DA-23648E129E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946764"/>
            <a:ext cx="5616624" cy="5609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82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4616-158F-4B77-90CA-F01FA9DC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Pose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96BC8F-10F8-425E-8142-34D852E0C16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897" r="1857" b="1841"/>
          <a:stretch/>
        </p:blipFill>
        <p:spPr bwMode="auto">
          <a:xfrm>
            <a:off x="520034" y="1556792"/>
            <a:ext cx="4127724" cy="41168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D923B-6081-4352-B4E6-3353E3597EE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76" y="1556792"/>
            <a:ext cx="4127724" cy="4127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997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Demo !</a:t>
            </a:r>
          </a:p>
        </p:txBody>
      </p:sp>
    </p:spTree>
    <p:extLst>
      <p:ext uri="{BB962C8B-B14F-4D97-AF65-F5344CB8AC3E}">
        <p14:creationId xmlns:p14="http://schemas.microsoft.com/office/powerpoint/2010/main" val="1688669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4B22-0AF4-45A7-929E-F556FDF9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https://tensorclan.tech/human-pose-estimation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279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634082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512" y="928288"/>
            <a:ext cx="8915400" cy="5001424"/>
          </a:xfrm>
        </p:spPr>
        <p:txBody>
          <a:bodyPr/>
          <a:lstStyle/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5943600" algn="r"/>
              </a:tabLst>
            </a:pP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Bulat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Kossaifi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, J., </a:t>
            </a: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Tzimiropoulos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, G. and </a:t>
            </a: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Pantic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, M., 2020. Toward fast and accurate human pose estimation via soft-gated skip connections. </a:t>
            </a: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arXiv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 preprint arXiv:2002.11098.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5943600" algn="r"/>
              </a:tabLst>
            </a:pP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Chen, Y., Tian, Y. and He, M., 2020. Monocular human pose estimation: A survey of deep learning-based methods. Computer Vision and Image Understanding, 192, p.102897.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5943600" algn="r"/>
              </a:tabLst>
            </a:pP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Sigal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 L. (2014) Human Pose Estimation. In: </a:t>
            </a: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Ikeuchi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 K. (eds) Computer Vision. Springer, Boston, MA. 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  <a:hlinkClick r:id="rId2"/>
              </a:rPr>
              <a:t>https://doi.org/10.1007/978-0-387-31439-6_584</a:t>
            </a:r>
            <a:endParaRPr lang="en-US" sz="1800" dirty="0">
              <a:effectLst/>
              <a:latin typeface="LM Roman 10" panose="00000500000000000000" pitchFamily="50" charset="0"/>
              <a:ea typeface="LM Roman 10" panose="00000500000000000000" pitchFamily="50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5943600" algn="r"/>
              </a:tabLst>
            </a:pP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Satyajit G., 2020. Human Pose Estimation and Quantization of </a:t>
            </a:r>
            <a:r>
              <a:rPr lang="en-US" sz="1800" dirty="0" err="1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PyTorch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 to ONNX Models - A Detailed Guide. Satyajit Ghana. Available at: 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  <a:hlinkClick r:id="rId3"/>
              </a:rPr>
              <a:t>https://satyajit.tensorclan.tech/2020/08/pose-estimation-onnx</a:t>
            </a:r>
            <a:r>
              <a:rPr lang="en-US" sz="180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  <a:hlinkClick r:id="rId3"/>
              </a:rPr>
              <a:t>.html</a:t>
            </a:r>
            <a:r>
              <a:rPr lang="en-US" sz="180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[Accessed December 1, 2020].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5943600" algn="r"/>
              </a:tabLst>
            </a:pPr>
            <a:r>
              <a:rPr lang="en-US" sz="1800" dirty="0">
                <a:effectLst/>
                <a:latin typeface="LM Roman 10" panose="00000500000000000000" pitchFamily="50" charset="0"/>
                <a:ea typeface="LM Roman 10" panose="00000500000000000000" pitchFamily="50" charset="0"/>
                <a:cs typeface="Times New Roman" panose="02020603050405020304" pitchFamily="18" charset="0"/>
              </a:rPr>
              <a:t>Xiao, B., Wu, H. and Wei, Y., 2018. Simple baselines for human pose estimation and tracking. In Proceedings of the European conference on computer vision (ECCV) (pp. 466-481).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9732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066800" y="2590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 b="1" dirty="0">
                <a:solidFill>
                  <a:srgbClr val="FF0000"/>
                </a:solidFill>
                <a:latin typeface="LM Roman 10" panose="00000500000000000000" pitchFamily="50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78310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4D895-3783-4CF0-AC4E-37077D93DBC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" y="1412776"/>
            <a:ext cx="9814826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73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But what are its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342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F61A-BCC6-4F37-959E-2B2834BA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692696"/>
            <a:ext cx="8915400" cy="5256584"/>
          </a:xfrm>
        </p:spPr>
        <p:txBody>
          <a:bodyPr/>
          <a:lstStyle/>
          <a:p>
            <a:r>
              <a:rPr lang="en-US" dirty="0"/>
              <a:t>Activity Recognition</a:t>
            </a:r>
          </a:p>
          <a:p>
            <a:r>
              <a:rPr lang="en-US" dirty="0"/>
              <a:t>Human Tracking</a:t>
            </a:r>
          </a:p>
          <a:p>
            <a:r>
              <a:rPr lang="en-US" dirty="0"/>
              <a:t>Movies and Animation Sequencing</a:t>
            </a:r>
          </a:p>
          <a:p>
            <a:r>
              <a:rPr lang="en-US" dirty="0"/>
              <a:t>Virtual Reality</a:t>
            </a:r>
          </a:p>
          <a:p>
            <a:r>
              <a:rPr lang="en-US" dirty="0"/>
              <a:t>Human-Computer Interaction</a:t>
            </a:r>
          </a:p>
          <a:p>
            <a:r>
              <a:rPr lang="en-US" dirty="0"/>
              <a:t>Medical Surgery Assistance</a:t>
            </a:r>
          </a:p>
          <a:p>
            <a:r>
              <a:rPr lang="en-US" dirty="0"/>
              <a:t>Military Training Assistant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Motion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3149-890C-4A93-85E4-5A8887BD6F2D}"/>
              </a:ext>
            </a:extLst>
          </p:cNvPr>
          <p:cNvSpPr txBox="1"/>
          <p:nvPr/>
        </p:nvSpPr>
        <p:spPr>
          <a:xfrm>
            <a:off x="4016896" y="6149280"/>
            <a:ext cx="56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*Basically a precursor to most computer vision tasks</a:t>
            </a:r>
          </a:p>
        </p:txBody>
      </p:sp>
    </p:spTree>
    <p:extLst>
      <p:ext uri="{BB962C8B-B14F-4D97-AF65-F5344CB8AC3E}">
        <p14:creationId xmlns:p14="http://schemas.microsoft.com/office/powerpoint/2010/main" val="217251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 from A Joint Model for 2D and 3D Pose Estimation from a Single  Image | Semantic Scholar">
            <a:extLst>
              <a:ext uri="{FF2B5EF4-FFF2-40B4-BE49-F238E27FC236}">
                <a16:creationId xmlns:a16="http://schemas.microsoft.com/office/drawing/2014/main" id="{292C6C87-FCF0-4A52-AB45-71D84693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33375"/>
            <a:ext cx="55816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47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E84C-6878-4138-ACAF-BE29FF6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57500"/>
            <a:ext cx="89154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Challenges in HPE</a:t>
            </a:r>
          </a:p>
        </p:txBody>
      </p:sp>
    </p:spTree>
    <p:extLst>
      <p:ext uri="{BB962C8B-B14F-4D97-AF65-F5344CB8AC3E}">
        <p14:creationId xmlns:p14="http://schemas.microsoft.com/office/powerpoint/2010/main" val="260364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26C03-EAF8-45B5-9EAF-94340A77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36712"/>
            <a:ext cx="8915400" cy="4525963"/>
          </a:xfrm>
        </p:spPr>
        <p:txBody>
          <a:bodyPr/>
          <a:lstStyle/>
          <a:p>
            <a:r>
              <a:rPr lang="en-US" dirty="0"/>
              <a:t>Flexible body configuration indicates complex independent joints and degree-of-freedom limbs, which may cause self-occlusion or rare-complex poses</a:t>
            </a:r>
          </a:p>
          <a:p>
            <a:r>
              <a:rPr lang="en-US" dirty="0"/>
              <a:t>Diverse body appearance includes different clothing and self-similar parts</a:t>
            </a:r>
          </a:p>
          <a:p>
            <a:r>
              <a:rPr lang="en-US" dirty="0"/>
              <a:t>Complex environment may cause foreground occlusion or similar parts from nearby persons, various viewing angles, and truncation in the camera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7233"/>
      </p:ext>
    </p:extLst>
  </p:cSld>
  <p:clrMapOvr>
    <a:masterClrMapping/>
  </p:clrMapOvr>
</p:sld>
</file>

<file path=ppt/theme/theme1.xml><?xml version="1.0" encoding="utf-8"?>
<a:theme xmlns:a="http://schemas.openxmlformats.org/drawingml/2006/main" name="MSRUA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MSRUAS</Template>
  <TotalTime>1131</TotalTime>
  <Words>1292</Words>
  <Application>Microsoft Office PowerPoint</Application>
  <PresentationFormat>A4 Paper (210x297 mm)</PresentationFormat>
  <Paragraphs>182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LM Roman 10</vt:lpstr>
      <vt:lpstr>MSRUAS</vt:lpstr>
      <vt:lpstr>Human Pose Estimation Assignment 2020 Computer Vision</vt:lpstr>
      <vt:lpstr>Introduction to HPE</vt:lpstr>
      <vt:lpstr>PowerPoint Presentation</vt:lpstr>
      <vt:lpstr>PowerPoint Presentation</vt:lpstr>
      <vt:lpstr>But what are its Applications?</vt:lpstr>
      <vt:lpstr>PowerPoint Presentation</vt:lpstr>
      <vt:lpstr>PowerPoint Presentation</vt:lpstr>
      <vt:lpstr>Challenges in HPE</vt:lpstr>
      <vt:lpstr>PowerPoint Presentation</vt:lpstr>
      <vt:lpstr>PowerPoint Presentation</vt:lpstr>
      <vt:lpstr>Methods for HPE</vt:lpstr>
      <vt:lpstr>PowerPoint Presentation</vt:lpstr>
      <vt:lpstr>Dataset</vt:lpstr>
      <vt:lpstr>PowerPoint Presentation</vt:lpstr>
      <vt:lpstr>Comparison of SOTA Models</vt:lpstr>
      <vt:lpstr>PowerPoint Presentation</vt:lpstr>
      <vt:lpstr>PowerPoint Presentation</vt:lpstr>
      <vt:lpstr>So what are the trends ?</vt:lpstr>
      <vt:lpstr>Why are Detection models more popular?</vt:lpstr>
      <vt:lpstr>PowerPoint Presentation</vt:lpstr>
      <vt:lpstr>PowerPoint Presentation</vt:lpstr>
      <vt:lpstr>PowerPoint Presentation</vt:lpstr>
      <vt:lpstr>Why are HourGlass and ResNet popular?</vt:lpstr>
      <vt:lpstr>PowerPoint Presentation</vt:lpstr>
      <vt:lpstr>Evaluation Metric</vt:lpstr>
      <vt:lpstr>PCK (Percentage of Correct Keypoints)</vt:lpstr>
      <vt:lpstr>Example !</vt:lpstr>
      <vt:lpstr>Simple Baselines for HPE – Microsoft Research</vt:lpstr>
      <vt:lpstr>PowerPoint Presentation</vt:lpstr>
      <vt:lpstr>Input Image</vt:lpstr>
      <vt:lpstr>Joints HeatMaps</vt:lpstr>
      <vt:lpstr>Estimated Pose</vt:lpstr>
      <vt:lpstr>Demo !</vt:lpstr>
      <vt:lpstr>https://tensorclan.tech/human-pose-estimation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ComputerVision-HPE</dc:title>
  <dc:creator>shadowleaf</dc:creator>
  <cp:lastModifiedBy>shadowleaf</cp:lastModifiedBy>
  <cp:revision>134</cp:revision>
  <dcterms:created xsi:type="dcterms:W3CDTF">2014-08-25T06:42:46Z</dcterms:created>
  <dcterms:modified xsi:type="dcterms:W3CDTF">2020-12-03T21:20:28Z</dcterms:modified>
</cp:coreProperties>
</file>